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61" r:id="rId5"/>
    <p:sldId id="266" r:id="rId6"/>
    <p:sldId id="256" r:id="rId7"/>
    <p:sldId id="257" r:id="rId8"/>
    <p:sldId id="258" r:id="rId9"/>
    <p:sldId id="260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4B0BC-B974-4A2D-AE20-2CAAD42CD9D4}" v="530" dt="2024-08-08T07:23:13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1" autoAdjust="0"/>
    <p:restoredTop sz="86481" autoAdjust="0"/>
  </p:normalViewPr>
  <p:slideViewPr>
    <p:cSldViewPr snapToGrid="0">
      <p:cViewPr varScale="1">
        <p:scale>
          <a:sx n="62" d="100"/>
          <a:sy n="62" d="100"/>
        </p:scale>
        <p:origin x="8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4240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188D9-5DD2-BE47-B9C9-ABECD348F122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FB6BE-666B-F241-8903-FEFFB81C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0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B6BE-666B-F241-8903-FEFFB81C12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children if they</a:t>
            </a:r>
            <a:r>
              <a:rPr lang="en-US" baseline="0" dirty="0"/>
              <a:t> are looking forward to the session </a:t>
            </a:r>
            <a:r>
              <a:rPr lang="en-US" baseline="0" dirty="0" err="1"/>
              <a:t>etc</a:t>
            </a:r>
            <a:r>
              <a:rPr lang="en-US" baseline="0" dirty="0"/>
              <a:t>……</a:t>
            </a:r>
            <a:endParaRPr lang="en-US" dirty="0"/>
          </a:p>
          <a:p>
            <a:r>
              <a:rPr lang="en-US" dirty="0"/>
              <a:t>Get the children to put their hands up and count the</a:t>
            </a:r>
            <a:r>
              <a:rPr lang="en-US" baseline="0" dirty="0"/>
              <a:t> number.  </a:t>
            </a:r>
          </a:p>
          <a:p>
            <a:r>
              <a:rPr lang="en-US" baseline="0" dirty="0"/>
              <a:t>These questions will be repeated at the end of the session.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B6BE-666B-F241-8903-FEFFB81C12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9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great opportunity to discuss with the class what the words manufacturing and business mean.</a:t>
            </a:r>
          </a:p>
          <a:p>
            <a:endParaRPr lang="en-US" dirty="0"/>
          </a:p>
          <a:p>
            <a:r>
              <a:rPr lang="en-US" dirty="0"/>
              <a:t>I also gave a personal introduction as to myself coming from a “business cluster” that is a group of businesses hoping to collaborate and help each other out as well as the local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B6BE-666B-F241-8903-FEFFB81C12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discuss adding value. The example is taking cheap ingredients and turning them into something you can sell for a bigger price.</a:t>
            </a:r>
          </a:p>
          <a:p>
            <a:endParaRPr lang="en-US" dirty="0"/>
          </a:p>
          <a:p>
            <a:r>
              <a:rPr lang="en-US" dirty="0"/>
              <a:t>Activity: how much does biscuits sell for? How much does wedding cake sell for.</a:t>
            </a:r>
          </a:p>
          <a:p>
            <a:r>
              <a:rPr lang="en-US" dirty="0"/>
              <a:t>Vote: would you rather make lots and lots of biscuits or one big cake? What are the advantages and disadvantages of either?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B6BE-666B-F241-8903-FEFFB81C12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boring example, but same concept.</a:t>
            </a:r>
          </a:p>
          <a:p>
            <a:r>
              <a:rPr lang="en-US" dirty="0"/>
              <a:t>How much does a nail cost? And how many would you have to sell to make money?</a:t>
            </a:r>
          </a:p>
          <a:p>
            <a:r>
              <a:rPr lang="en-US" dirty="0"/>
              <a:t>What is the item on the bottom? (Nuclear flask)</a:t>
            </a:r>
          </a:p>
          <a:p>
            <a:r>
              <a:rPr lang="en-US" dirty="0"/>
              <a:t>Guess its value - +£10million, but takes a year to build.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B6BE-666B-F241-8903-FEFFB81C12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9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session objectives:</a:t>
            </a:r>
          </a:p>
          <a:p>
            <a:endParaRPr lang="en-US" dirty="0"/>
          </a:p>
          <a:p>
            <a:r>
              <a:rPr lang="en-US" dirty="0"/>
              <a:t>Make simple cubes, turn into designs in the booklet.</a:t>
            </a:r>
          </a:p>
          <a:p>
            <a:r>
              <a:rPr lang="en-US" dirty="0"/>
              <a:t>Explain the use  of their ”Sell” cards to make money. Use “Buy” cards to get better </a:t>
            </a:r>
            <a:r>
              <a:rPr lang="en-US" dirty="0" err="1"/>
              <a:t>colours</a:t>
            </a:r>
            <a:r>
              <a:rPr lang="en-US" dirty="0"/>
              <a:t> for more expensive designs.</a:t>
            </a:r>
          </a:p>
          <a:p>
            <a:r>
              <a:rPr lang="en-US" dirty="0"/>
              <a:t>Overall objective is to  make as much money as possible.</a:t>
            </a:r>
          </a:p>
          <a:p>
            <a:r>
              <a:rPr lang="en-US" dirty="0"/>
              <a:t>Final structure will pay lots if you make a solid 3X3 (or bigger) cube.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B6BE-666B-F241-8903-FEFFB81C12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4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optional activity but usually gets the learners excited,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B6BE-666B-F241-8903-FEFFB81C12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CAREFUL DEMO REQUIRED</a:t>
            </a:r>
          </a:p>
          <a:p>
            <a:endParaRPr lang="en-US" b="1" dirty="0"/>
          </a:p>
          <a:p>
            <a:r>
              <a:rPr lang="en-US" b="1" dirty="0"/>
              <a:t>Of building, connecting and </a:t>
            </a:r>
            <a:r>
              <a:rPr lang="en-US" b="1" dirty="0" err="1"/>
              <a:t>colouring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0" dirty="0"/>
              <a:t>Master builder stickers are useful in praising successful completions.</a:t>
            </a:r>
          </a:p>
          <a:p>
            <a:r>
              <a:rPr lang="en-US" dirty="0"/>
              <a:t>Glue on stand by, but from experience this isn’t usually needed.</a:t>
            </a:r>
          </a:p>
          <a:p>
            <a:r>
              <a:rPr lang="en-US" dirty="0"/>
              <a:t>Usually a couple on each team can build really well, but the teams will naturally involve into productions lines with some folding, connecting or </a:t>
            </a:r>
            <a:r>
              <a:rPr lang="en-US" dirty="0" err="1"/>
              <a:t>colouring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B6BE-666B-F241-8903-FEFFB81C12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2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for learners of objectives.</a:t>
            </a:r>
          </a:p>
          <a:p>
            <a:endParaRPr lang="en-US" dirty="0"/>
          </a:p>
          <a:p>
            <a:r>
              <a:rPr lang="en-US" dirty="0"/>
              <a:t>Make simple cubes, turn into designs in the booklet.</a:t>
            </a:r>
          </a:p>
          <a:p>
            <a:r>
              <a:rPr lang="en-US" dirty="0"/>
              <a:t>Use ”Sell” cards to make money. Use “Buy” cards to get better </a:t>
            </a:r>
            <a:r>
              <a:rPr lang="en-US" dirty="0" err="1"/>
              <a:t>colours</a:t>
            </a:r>
            <a:r>
              <a:rPr lang="en-US" dirty="0"/>
              <a:t> for more expensive designs.</a:t>
            </a:r>
          </a:p>
          <a:p>
            <a:r>
              <a:rPr lang="en-US" dirty="0"/>
              <a:t>Overall objective is to  make as much money as possible.</a:t>
            </a:r>
          </a:p>
          <a:p>
            <a:r>
              <a:rPr lang="en-US" dirty="0"/>
              <a:t>Final structure will pay lots if you make a solid 3X3 (or bigger) cube.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B6BE-666B-F241-8903-FEFFB81C12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9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2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0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6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7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4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8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9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8BE02-8210-493C-938C-3E7A0BE6B2D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42BF-6C37-45E9-9DE7-22EC512E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9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20E17C62-986B-7E01-FDF8-7CA391E1C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31" y="341206"/>
            <a:ext cx="4678785" cy="65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A6110A-4DE8-8F64-BCC5-E8625901827E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043FC-F62B-2851-F97F-A059C87F6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92" y="166408"/>
            <a:ext cx="1668754" cy="1259436"/>
          </a:xfrm>
          <a:prstGeom prst="rect">
            <a:avLst/>
          </a:prstGeom>
        </p:spPr>
      </p:pic>
      <p:pic>
        <p:nvPicPr>
          <p:cNvPr id="7" name="Picture 6" descr="Image result for cube folded card no glue">
            <a:extLst>
              <a:ext uri="{FF2B5EF4-FFF2-40B4-BE49-F238E27FC236}">
                <a16:creationId xmlns:a16="http://schemas.microsoft.com/office/drawing/2014/main" id="{69FD95C2-3936-E0B9-2694-2D3E1FC7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87" y="3722098"/>
            <a:ext cx="2132521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81C12-76AD-9637-B8D9-30CEE3B25D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50" t="25926" r="81771" b="18518"/>
          <a:stretch/>
        </p:blipFill>
        <p:spPr>
          <a:xfrm>
            <a:off x="4012192" y="3864973"/>
            <a:ext cx="638175" cy="142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19C2FC-7D9D-BE75-14EC-DFD91B96F5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75" t="25185" r="66146" b="10370"/>
          <a:stretch/>
        </p:blipFill>
        <p:spPr>
          <a:xfrm>
            <a:off x="5404042" y="3636373"/>
            <a:ext cx="638175" cy="1657350"/>
          </a:xfrm>
          <a:prstGeom prst="rect">
            <a:avLst/>
          </a:prstGeom>
        </p:spPr>
      </p:pic>
      <p:pic>
        <p:nvPicPr>
          <p:cNvPr id="10" name="Picture 2" descr="Image result for soma cube">
            <a:extLst>
              <a:ext uri="{FF2B5EF4-FFF2-40B4-BE49-F238E27FC236}">
                <a16:creationId xmlns:a16="http://schemas.microsoft.com/office/drawing/2014/main" id="{70B03424-2D24-9F9C-B503-970023E8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92" y="372209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2239F2-604C-85F2-88AA-017BE5A2C56C}"/>
              </a:ext>
            </a:extLst>
          </p:cNvPr>
          <p:cNvSpPr txBox="1"/>
          <p:nvPr/>
        </p:nvSpPr>
        <p:spPr>
          <a:xfrm>
            <a:off x="1626287" y="1880198"/>
            <a:ext cx="6136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222569"/>
                </a:solidFill>
              </a:rPr>
              <a:t>Contract to Cube-it</a:t>
            </a:r>
          </a:p>
        </p:txBody>
      </p:sp>
    </p:spTree>
    <p:extLst>
      <p:ext uri="{BB962C8B-B14F-4D97-AF65-F5344CB8AC3E}">
        <p14:creationId xmlns:p14="http://schemas.microsoft.com/office/powerpoint/2010/main" val="424784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20E17C62-986B-7E01-FDF8-7CA391E1C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42" y="139728"/>
            <a:ext cx="3546626" cy="4955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A6110A-4DE8-8F64-BCC5-E8625901827E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Image result for cube folded card no glue">
            <a:extLst>
              <a:ext uri="{FF2B5EF4-FFF2-40B4-BE49-F238E27FC236}">
                <a16:creationId xmlns:a16="http://schemas.microsoft.com/office/drawing/2014/main" id="{69FD95C2-3936-E0B9-2694-2D3E1FC7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26" y="1842884"/>
            <a:ext cx="1858984" cy="11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81C12-76AD-9637-B8D9-30CEE3B25D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50" t="25926" r="81771" b="18518"/>
          <a:stretch/>
        </p:blipFill>
        <p:spPr>
          <a:xfrm>
            <a:off x="7236168" y="3429000"/>
            <a:ext cx="638175" cy="142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19C2FC-7D9D-BE75-14EC-DFD91B96F5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75" t="25185" r="66146" b="10370"/>
          <a:stretch/>
        </p:blipFill>
        <p:spPr>
          <a:xfrm>
            <a:off x="8230135" y="3171424"/>
            <a:ext cx="638175" cy="1657350"/>
          </a:xfrm>
          <a:prstGeom prst="rect">
            <a:avLst/>
          </a:prstGeom>
        </p:spPr>
      </p:pic>
      <p:pic>
        <p:nvPicPr>
          <p:cNvPr id="10" name="Picture 2" descr="Image result for soma cube">
            <a:extLst>
              <a:ext uri="{FF2B5EF4-FFF2-40B4-BE49-F238E27FC236}">
                <a16:creationId xmlns:a16="http://schemas.microsoft.com/office/drawing/2014/main" id="{70B03424-2D24-9F9C-B503-970023E8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68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2239F2-604C-85F2-88AA-017BE5A2C56C}"/>
              </a:ext>
            </a:extLst>
          </p:cNvPr>
          <p:cNvSpPr txBox="1"/>
          <p:nvPr/>
        </p:nvSpPr>
        <p:spPr>
          <a:xfrm>
            <a:off x="990648" y="1182734"/>
            <a:ext cx="5936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222569"/>
                </a:solidFill>
              </a:rPr>
              <a:t>Who likes Maths?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222569"/>
                </a:solidFill>
              </a:rPr>
              <a:t>Can you name any jobs that need you to use maths?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222569"/>
                </a:solidFill>
              </a:rPr>
              <a:t>Do you know what manufacturing is?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22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9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789048-32EE-491B-8CBF-558344FD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87"/>
            <a:ext cx="6486864" cy="686198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D2F41E-8948-4BFB-A2A3-CA8BA8ED9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0" y="-3987"/>
            <a:ext cx="9143999" cy="6861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1F781-B771-4DDF-80A6-D89BEB128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695" y="453071"/>
            <a:ext cx="4615252" cy="1420125"/>
          </a:xfrm>
        </p:spPr>
        <p:txBody>
          <a:bodyPr anchor="t">
            <a:normAutofit fontScale="90000"/>
          </a:bodyPr>
          <a:lstStyle/>
          <a:p>
            <a:br>
              <a:rPr lang="en-GB" sz="5300" dirty="0">
                <a:solidFill>
                  <a:srgbClr val="000000"/>
                </a:solidFill>
              </a:rPr>
            </a:br>
            <a:r>
              <a:rPr lang="en-GB" sz="5300" dirty="0">
                <a:solidFill>
                  <a:srgbClr val="000000"/>
                </a:solidFill>
              </a:rPr>
              <a:t>What is manufacturing?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07500BEA-8A07-45E9-9219-40FBEECD5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316" y="4160567"/>
            <a:ext cx="3244015" cy="2706536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06ACBB-A8A7-4C1B-9832-A4BFEDD2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809" y="2827861"/>
            <a:ext cx="2867005" cy="2867005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 65">
            <a:extLst>
              <a:ext uri="{FF2B5EF4-FFF2-40B4-BE49-F238E27FC236}">
                <a16:creationId xmlns:a16="http://schemas.microsoft.com/office/drawing/2014/main" id="{46664683-CA82-4BDA-BCF2-58145807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987"/>
            <a:ext cx="4093299" cy="3467921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F9B4C-66CD-E744-8452-04F9478B4A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4397" b="-2"/>
          <a:stretch/>
        </p:blipFill>
        <p:spPr>
          <a:xfrm>
            <a:off x="-5316" y="4314758"/>
            <a:ext cx="3085236" cy="2548558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CB97D5-E893-5949-9E06-3F6DF58583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r="24379" b="3"/>
          <a:stretch/>
        </p:blipFill>
        <p:spPr>
          <a:xfrm>
            <a:off x="3620968" y="2966594"/>
            <a:ext cx="2556888" cy="2556888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0C2ED-8FE4-FB49-88E4-1D2BBB9E13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r="7333" b="-2"/>
          <a:stretch/>
        </p:blipFill>
        <p:spPr>
          <a:xfrm>
            <a:off x="20" y="-12005"/>
            <a:ext cx="3945383" cy="3320025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46F7603B-3C71-341D-0860-71F0F6E60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45" y="201080"/>
            <a:ext cx="3476625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735B-D7FE-4189-8615-A2F04F59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43" y="243402"/>
            <a:ext cx="7886700" cy="1325563"/>
          </a:xfrm>
        </p:spPr>
        <p:txBody>
          <a:bodyPr/>
          <a:lstStyle/>
          <a:p>
            <a:r>
              <a:rPr lang="en-GB" dirty="0"/>
              <a:t>Adding value</a:t>
            </a:r>
          </a:p>
        </p:txBody>
      </p:sp>
      <p:pic>
        <p:nvPicPr>
          <p:cNvPr id="1028" name="Picture 4" descr="Image result for ingredients baking">
            <a:extLst>
              <a:ext uri="{FF2B5EF4-FFF2-40B4-BE49-F238E27FC236}">
                <a16:creationId xmlns:a16="http://schemas.microsoft.com/office/drawing/2014/main" id="{995C67B5-5E91-4773-A628-718345E2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71" y="2674367"/>
            <a:ext cx="3213628" cy="22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iscuits digestives">
            <a:extLst>
              <a:ext uri="{FF2B5EF4-FFF2-40B4-BE49-F238E27FC236}">
                <a16:creationId xmlns:a16="http://schemas.microsoft.com/office/drawing/2014/main" id="{B5A89D15-70B6-46F2-BC33-A3A50C01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94" y="939199"/>
            <a:ext cx="3278197" cy="19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ssive wedding cake">
            <a:extLst>
              <a:ext uri="{FF2B5EF4-FFF2-40B4-BE49-F238E27FC236}">
                <a16:creationId xmlns:a16="http://schemas.microsoft.com/office/drawing/2014/main" id="{FA062FD1-462A-477E-912F-945CFB8D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91" y="3218851"/>
            <a:ext cx="2273300" cy="34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16799A-B6FE-4779-8515-F3153BFA7B12}"/>
              </a:ext>
            </a:extLst>
          </p:cNvPr>
          <p:cNvCxnSpPr>
            <a:cxnSpLocks/>
          </p:cNvCxnSpPr>
          <p:nvPr/>
        </p:nvCxnSpPr>
        <p:spPr>
          <a:xfrm flipV="1">
            <a:off x="3314380" y="1595438"/>
            <a:ext cx="1401553" cy="9572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384B8D-C01A-444D-97E4-4C8B23B3E5D0}"/>
              </a:ext>
            </a:extLst>
          </p:cNvPr>
          <p:cNvCxnSpPr>
            <a:cxnSpLocks/>
          </p:cNvCxnSpPr>
          <p:nvPr/>
        </p:nvCxnSpPr>
        <p:spPr>
          <a:xfrm>
            <a:off x="4572000" y="3989294"/>
            <a:ext cx="1047750" cy="9446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F92185B5-D77D-4651-BDF4-97FF27FEE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18" y="166387"/>
            <a:ext cx="34766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04EC2F-087D-8D37-E762-FA896EC8B0DF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31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735B-D7FE-4189-8615-A2F04F59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248258"/>
            <a:ext cx="7886700" cy="1325563"/>
          </a:xfrm>
        </p:spPr>
        <p:txBody>
          <a:bodyPr/>
          <a:lstStyle/>
          <a:p>
            <a:r>
              <a:rPr lang="en-GB" dirty="0"/>
              <a:t>Adding value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16799A-B6FE-4779-8515-F3153BFA7B12}"/>
              </a:ext>
            </a:extLst>
          </p:cNvPr>
          <p:cNvCxnSpPr>
            <a:cxnSpLocks/>
          </p:cNvCxnSpPr>
          <p:nvPr/>
        </p:nvCxnSpPr>
        <p:spPr>
          <a:xfrm flipV="1">
            <a:off x="3314380" y="1771650"/>
            <a:ext cx="1681483" cy="7810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384B8D-C01A-444D-97E4-4C8B23B3E5D0}"/>
              </a:ext>
            </a:extLst>
          </p:cNvPr>
          <p:cNvCxnSpPr>
            <a:cxnSpLocks/>
          </p:cNvCxnSpPr>
          <p:nvPr/>
        </p:nvCxnSpPr>
        <p:spPr>
          <a:xfrm>
            <a:off x="2870200" y="4760118"/>
            <a:ext cx="1920875" cy="3476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eel">
            <a:extLst>
              <a:ext uri="{FF2B5EF4-FFF2-40B4-BE49-F238E27FC236}">
                <a16:creationId xmlns:a16="http://schemas.microsoft.com/office/drawing/2014/main" id="{A2D60CD1-98B2-433C-9D5C-44E7E7E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2" y="2761059"/>
            <a:ext cx="2543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075091A1-8651-411A-935E-0ACD0B9F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999387"/>
            <a:ext cx="2067663" cy="2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18A0A208-35FF-4932-BEA2-AD25E9F1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790950"/>
            <a:ext cx="34385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416B94DD-6C49-636B-5556-275719347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52" y="196481"/>
            <a:ext cx="34766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51A944-8065-6D27-A321-4EF16BAA5AF8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4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A65E-DCE1-4F6F-AE25-A1A9B71D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349789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Your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348D-CE7D-47DC-BDB7-009E6936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6" y="1676564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Buy materials to make cubes</a:t>
            </a:r>
          </a:p>
          <a:p>
            <a:endParaRPr lang="en-GB" dirty="0"/>
          </a:p>
          <a:p>
            <a:r>
              <a:rPr lang="en-GB" dirty="0"/>
              <a:t>Turn you cubes into components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sell your components for money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combine your finished components</a:t>
            </a:r>
          </a:p>
          <a:p>
            <a:pPr marL="0" indent="0">
              <a:buNone/>
            </a:pPr>
            <a:r>
              <a:rPr lang="en-GB" dirty="0"/>
              <a:t>to make a high value product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3F673-6E15-44B2-88AE-B32305887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0" t="25926" r="81771" b="18518"/>
          <a:stretch/>
        </p:blipFill>
        <p:spPr>
          <a:xfrm>
            <a:off x="6848477" y="2909890"/>
            <a:ext cx="638175" cy="1428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D6001-5A41-4050-8AC4-AEB203C76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5" t="25185" r="66146" b="10370"/>
          <a:stretch/>
        </p:blipFill>
        <p:spPr>
          <a:xfrm>
            <a:off x="7677151" y="2681290"/>
            <a:ext cx="638175" cy="1657350"/>
          </a:xfrm>
          <a:prstGeom prst="rect">
            <a:avLst/>
          </a:prstGeom>
        </p:spPr>
      </p:pic>
      <p:pic>
        <p:nvPicPr>
          <p:cNvPr id="3074" name="Picture 2" descr="Image result for soma cube">
            <a:extLst>
              <a:ext uri="{FF2B5EF4-FFF2-40B4-BE49-F238E27FC236}">
                <a16:creationId xmlns:a16="http://schemas.microsoft.com/office/drawing/2014/main" id="{271BA31F-263F-48DE-AA0F-58AD03CE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9657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ube folded card no glue">
            <a:extLst>
              <a:ext uri="{FF2B5EF4-FFF2-40B4-BE49-F238E27FC236}">
                <a16:creationId xmlns:a16="http://schemas.microsoft.com/office/drawing/2014/main" id="{232BFE57-98B0-4BD0-B6C3-A1B1B9D3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24" y="1368425"/>
            <a:ext cx="1651953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3839D776-3186-5A63-BDC0-9974CC66E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200646"/>
            <a:ext cx="34766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86E9F8-D4D9-6DF4-FFAA-8A45FE6B9CB8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9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0ABA-9FD7-CB4D-94A4-FB0F590C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09" y="428573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+mn-lt"/>
              </a:rPr>
              <a:t>But First!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B8DD6-1ECC-0B4E-B276-F0757555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609" y="191764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Your team will need an imaginative company name….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5638235-6105-9E3C-48E3-9141D7233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20" y="265061"/>
            <a:ext cx="34766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045A8A-5454-F29D-B73D-92756A46D72C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50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D72920-AE6C-704E-9A30-5A273134EB0A}"/>
              </a:ext>
            </a:extLst>
          </p:cNvPr>
          <p:cNvSpPr/>
          <p:nvPr/>
        </p:nvSpPr>
        <p:spPr>
          <a:xfrm>
            <a:off x="4950372" y="2438400"/>
            <a:ext cx="1828800" cy="3867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5C3A8-20B8-DE47-BD0D-1138AD2269FF}"/>
              </a:ext>
            </a:extLst>
          </p:cNvPr>
          <p:cNvSpPr txBox="1"/>
          <p:nvPr/>
        </p:nvSpPr>
        <p:spPr>
          <a:xfrm>
            <a:off x="1051006" y="930606"/>
            <a:ext cx="46455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How to build a cube:</a:t>
            </a:r>
          </a:p>
          <a:p>
            <a:endParaRPr lang="en-US" dirty="0"/>
          </a:p>
          <a:p>
            <a:r>
              <a:rPr lang="en-US" sz="3200" dirty="0"/>
              <a:t>Building your first cube without any glue or tape is difficult, you need to watch the demonstration carefully.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D1827BC-EE31-079B-9437-6C306FCC8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48" y="66018"/>
            <a:ext cx="3476625" cy="48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21130B5-0803-1FF0-BAA9-04812430509D}"/>
              </a:ext>
            </a:extLst>
          </p:cNvPr>
          <p:cNvGrpSpPr/>
          <p:nvPr/>
        </p:nvGrpSpPr>
        <p:grpSpPr>
          <a:xfrm>
            <a:off x="5287063" y="618952"/>
            <a:ext cx="3163254" cy="6018099"/>
            <a:chOff x="5246637" y="662101"/>
            <a:chExt cx="3163254" cy="60180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8E5FBB-1775-0ECD-267B-5D32E3489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50" t="25926" r="81771" b="18518"/>
            <a:stretch/>
          </p:blipFill>
          <p:spPr>
            <a:xfrm>
              <a:off x="6848477" y="2909890"/>
              <a:ext cx="638175" cy="14287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4E4DB6-909E-7319-114E-DB427E822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875" t="25185" r="66146" b="10370"/>
            <a:stretch/>
          </p:blipFill>
          <p:spPr>
            <a:xfrm>
              <a:off x="7677151" y="2681290"/>
              <a:ext cx="638175" cy="1657350"/>
            </a:xfrm>
            <a:prstGeom prst="rect">
              <a:avLst/>
            </a:prstGeom>
          </p:spPr>
        </p:pic>
        <p:pic>
          <p:nvPicPr>
            <p:cNvPr id="6" name="Picture 2" descr="Image result for soma cube">
              <a:extLst>
                <a:ext uri="{FF2B5EF4-FFF2-40B4-BE49-F238E27FC236}">
                  <a16:creationId xmlns:a16="http://schemas.microsoft.com/office/drawing/2014/main" id="{E57DC5E1-1F3C-AE19-24F3-3BF4D59E4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826" y="496570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blank business cards">
              <a:extLst>
                <a:ext uri="{FF2B5EF4-FFF2-40B4-BE49-F238E27FC236}">
                  <a16:creationId xmlns:a16="http://schemas.microsoft.com/office/drawing/2014/main" id="{33E7FC66-8786-A3D1-2D1E-9B6AE59B4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37" y="662101"/>
              <a:ext cx="1511301" cy="151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 result for cube folded card no glue">
              <a:extLst>
                <a:ext uri="{FF2B5EF4-FFF2-40B4-BE49-F238E27FC236}">
                  <a16:creationId xmlns:a16="http://schemas.microsoft.com/office/drawing/2014/main" id="{8180CFE4-8AB1-37A9-AFB1-7349F9A50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38" y="1387705"/>
              <a:ext cx="1651953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D8B5B1-74FF-31A5-F63D-A7F0D6A37427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6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A65E-DCE1-4F6F-AE25-A1A9B71D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6" y="330937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Your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348D-CE7D-47DC-BDB7-009E6936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759" y="1811111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Buy materials to make cubes</a:t>
            </a:r>
          </a:p>
          <a:p>
            <a:endParaRPr lang="en-GB" dirty="0"/>
          </a:p>
          <a:p>
            <a:r>
              <a:rPr lang="en-GB" dirty="0"/>
              <a:t>Turn you cubes into components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sell your components for money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combine your finished components</a:t>
            </a:r>
          </a:p>
          <a:p>
            <a:pPr marL="0" indent="0">
              <a:buNone/>
            </a:pPr>
            <a:r>
              <a:rPr lang="en-GB" dirty="0"/>
              <a:t>to make a high value product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B476E1-8185-F662-9178-BA53363332A7}"/>
              </a:ext>
            </a:extLst>
          </p:cNvPr>
          <p:cNvGrpSpPr/>
          <p:nvPr/>
        </p:nvGrpSpPr>
        <p:grpSpPr>
          <a:xfrm>
            <a:off x="5585936" y="816712"/>
            <a:ext cx="3163254" cy="6018099"/>
            <a:chOff x="5246637" y="662101"/>
            <a:chExt cx="3163254" cy="60180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43F673-6E15-44B2-88AE-B32305887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50" t="25926" r="81771" b="18518"/>
            <a:stretch/>
          </p:blipFill>
          <p:spPr>
            <a:xfrm>
              <a:off x="6848477" y="2909890"/>
              <a:ext cx="638175" cy="14287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0D6001-5A41-4050-8AC4-AEB203C76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875" t="25185" r="66146" b="10370"/>
            <a:stretch/>
          </p:blipFill>
          <p:spPr>
            <a:xfrm>
              <a:off x="7677151" y="2681290"/>
              <a:ext cx="638175" cy="1657350"/>
            </a:xfrm>
            <a:prstGeom prst="rect">
              <a:avLst/>
            </a:prstGeom>
          </p:spPr>
        </p:pic>
        <p:pic>
          <p:nvPicPr>
            <p:cNvPr id="3074" name="Picture 2" descr="Image result for soma cube">
              <a:extLst>
                <a:ext uri="{FF2B5EF4-FFF2-40B4-BE49-F238E27FC236}">
                  <a16:creationId xmlns:a16="http://schemas.microsoft.com/office/drawing/2014/main" id="{271BA31F-263F-48DE-AA0F-58AD03CE1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826" y="496570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blank business cards">
              <a:extLst>
                <a:ext uri="{FF2B5EF4-FFF2-40B4-BE49-F238E27FC236}">
                  <a16:creationId xmlns:a16="http://schemas.microsoft.com/office/drawing/2014/main" id="{0D10FD1D-8399-4A4B-AC9A-640454A2F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37" y="662101"/>
              <a:ext cx="1511301" cy="151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 result for cube folded card no glue">
              <a:extLst>
                <a:ext uri="{FF2B5EF4-FFF2-40B4-BE49-F238E27FC236}">
                  <a16:creationId xmlns:a16="http://schemas.microsoft.com/office/drawing/2014/main" id="{232BFE57-98B0-4BD0-B6C3-A1B1B9D36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38" y="1387705"/>
              <a:ext cx="1651953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F0BE24A3-EDCB-3C74-014E-DF301CBB7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176326"/>
            <a:ext cx="34766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68B50D-774C-513B-2F02-9485E51219C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94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7fd58-bcf8-457a-9eef-035eb128e379">
      <Terms xmlns="http://schemas.microsoft.com/office/infopath/2007/PartnerControls"/>
    </lcf76f155ced4ddcb4097134ff3c332f>
    <TaxCatchAll xmlns="a1045fd5-da14-4929-a53d-769bde7693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0625A4ECB044829439499948840F" ma:contentTypeVersion="15" ma:contentTypeDescription="Create a new document." ma:contentTypeScope="" ma:versionID="98d66974d0a9c586af6f8ebbff532793">
  <xsd:schema xmlns:xsd="http://www.w3.org/2001/XMLSchema" xmlns:xs="http://www.w3.org/2001/XMLSchema" xmlns:p="http://schemas.microsoft.com/office/2006/metadata/properties" xmlns:ns2="a7c7fd58-bcf8-457a-9eef-035eb128e379" xmlns:ns3="a1045fd5-da14-4929-a53d-769bde7693a7" targetNamespace="http://schemas.microsoft.com/office/2006/metadata/properties" ma:root="true" ma:fieldsID="bf95cbee28312a4803fe0d513bc17856" ns2:_="" ns3:_="">
    <xsd:import namespace="a7c7fd58-bcf8-457a-9eef-035eb128e379"/>
    <xsd:import namespace="a1045fd5-da14-4929-a53d-769bde769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fd58-bcf8-457a-9eef-035eb128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cc2da29-7606-4d49-8b72-13e118f1d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45fd5-da14-4929-a53d-769bde7693a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424162-76b6-4836-bea4-80bdcfa0f9db}" ma:internalName="TaxCatchAll" ma:showField="CatchAllData" ma:web="a1045fd5-da14-4929-a53d-769bde769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DE5C0-ACCF-4B10-B759-8E8C85C52EFC}">
  <ds:schemaRefs>
    <ds:schemaRef ds:uri="http://schemas.microsoft.com/office/2006/metadata/properties"/>
    <ds:schemaRef ds:uri="http://schemas.microsoft.com/office/infopath/2007/PartnerControls"/>
    <ds:schemaRef ds:uri="a7c7fd58-bcf8-457a-9eef-035eb128e379"/>
    <ds:schemaRef ds:uri="a1045fd5-da14-4929-a53d-769bde7693a7"/>
  </ds:schemaRefs>
</ds:datastoreItem>
</file>

<file path=customXml/itemProps2.xml><?xml version="1.0" encoding="utf-8"?>
<ds:datastoreItem xmlns:ds="http://schemas.openxmlformats.org/officeDocument/2006/customXml" ds:itemID="{20BADA76-5B03-49F8-9674-4525E87C0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660081-8679-487B-B9BE-20508DEC6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7fd58-bcf8-457a-9eef-035eb128e379"/>
    <ds:schemaRef ds:uri="a1045fd5-da14-4929-a53d-769bde769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565</Words>
  <Application>Microsoft Office PowerPoint</Application>
  <PresentationFormat>On-screen Show (4:3)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 What is manufacturing?</vt:lpstr>
      <vt:lpstr>Adding value</vt:lpstr>
      <vt:lpstr>Adding value</vt:lpstr>
      <vt:lpstr>Your objective</vt:lpstr>
      <vt:lpstr>But First!</vt:lpstr>
      <vt:lpstr>PowerPoint Presentation</vt:lpstr>
      <vt:lpstr>Your objective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Kuechel</dc:creator>
  <cp:lastModifiedBy>Claire Johnson</cp:lastModifiedBy>
  <cp:revision>5</cp:revision>
  <dcterms:created xsi:type="dcterms:W3CDTF">2019-04-15T07:19:42Z</dcterms:created>
  <dcterms:modified xsi:type="dcterms:W3CDTF">2024-08-08T07:24:21Z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0x01010076310625A4ECB044829439499948840F</vt:lpwstr>
  </property>
  <property fmtid="{D5CDD505-2E9C-101B-9397-08002B2CF9AE}" pid="3" name="MediaServiceImageTags">
    <vt:lpwstr/>
  </property>
</Properties>
</file>